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sldIdLst>
    <p:sldId id="256" r:id="rId2"/>
    <p:sldId id="257" r:id="rId3"/>
    <p:sldId id="264" r:id="rId4"/>
    <p:sldId id="289" r:id="rId5"/>
    <p:sldId id="290" r:id="rId6"/>
    <p:sldId id="269" r:id="rId7"/>
    <p:sldId id="258" r:id="rId8"/>
    <p:sldId id="270" r:id="rId9"/>
    <p:sldId id="274" r:id="rId10"/>
    <p:sldId id="276" r:id="rId11"/>
    <p:sldId id="291" r:id="rId12"/>
    <p:sldId id="259" r:id="rId13"/>
    <p:sldId id="292" r:id="rId14"/>
    <p:sldId id="293" r:id="rId15"/>
    <p:sldId id="294" r:id="rId16"/>
    <p:sldId id="260" r:id="rId17"/>
    <p:sldId id="261" r:id="rId18"/>
    <p:sldId id="262" r:id="rId19"/>
    <p:sldId id="282" r:id="rId20"/>
    <p:sldId id="278" r:id="rId21"/>
    <p:sldId id="281" r:id="rId22"/>
    <p:sldId id="283" r:id="rId23"/>
    <p:sldId id="285" r:id="rId24"/>
    <p:sldId id="286" r:id="rId25"/>
    <p:sldId id="288" r:id="rId26"/>
    <p:sldId id="287" r:id="rId27"/>
    <p:sldId id="263" r:id="rId28"/>
    <p:sldId id="271" r:id="rId29"/>
    <p:sldId id="272" r:id="rId30"/>
    <p:sldId id="275" r:id="rId31"/>
  </p:sldIdLst>
  <p:sldSz cx="12192000" cy="6858000"/>
  <p:notesSz cx="6858000" cy="9144000"/>
  <p:embeddedFontLst>
    <p:embeddedFont>
      <p:font typeface="Cambria Math" panose="02040503050406030204" pitchFamily="18" charset="0"/>
      <p:regular r:id="rId32"/>
    </p:embeddedFont>
    <p:embeddedFont>
      <p:font typeface="Noto Mono" panose="020B0609030804020204" pitchFamily="49" charset="0"/>
      <p:regular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orspann" id="{B017BE10-DA1F-4754-A241-1DB0F8E1BE70}">
          <p14:sldIdLst>
            <p14:sldId id="256"/>
            <p14:sldId id="257"/>
          </p14:sldIdLst>
        </p14:section>
        <p14:section name="Motivation" id="{0B8EE103-6D4E-47DB-8E7A-3C595FC69179}">
          <p14:sldIdLst>
            <p14:sldId id="264"/>
            <p14:sldId id="289"/>
            <p14:sldId id="290"/>
            <p14:sldId id="269"/>
          </p14:sldIdLst>
        </p14:section>
        <p14:section name="FPGAs" id="{F7F8F9F6-58F3-475A-ABEB-2D9F8A7F46D5}">
          <p14:sldIdLst>
            <p14:sldId id="258"/>
            <p14:sldId id="270"/>
            <p14:sldId id="274"/>
            <p14:sldId id="276"/>
            <p14:sldId id="291"/>
          </p14:sldIdLst>
        </p14:section>
        <p14:section name="SYCL" id="{07B161DC-4B5B-4E18-BD88-02D119D06BF6}">
          <p14:sldIdLst>
            <p14:sldId id="259"/>
            <p14:sldId id="292"/>
            <p14:sldId id="293"/>
            <p14:sldId id="294"/>
          </p14:sldIdLst>
        </p14:section>
        <p14:section name="Alpaka" id="{05CA7E25-444A-45C9-8491-145800D9D3DF}">
          <p14:sldIdLst>
            <p14:sldId id="260"/>
          </p14:sldIdLst>
        </p14:section>
        <p14:section name="Implementierung" id="{C2EBAF57-579A-4DBB-91C9-6BCDCF236FB0}">
          <p14:sldIdLst>
            <p14:sldId id="261"/>
          </p14:sldIdLst>
        </p14:section>
        <p14:section name="Ergebnisse" id="{181DE716-462B-4165-9C4D-1B18B3700E8A}">
          <p14:sldIdLst>
            <p14:sldId id="262"/>
            <p14:sldId id="282"/>
            <p14:sldId id="278"/>
            <p14:sldId id="281"/>
            <p14:sldId id="283"/>
            <p14:sldId id="285"/>
            <p14:sldId id="286"/>
            <p14:sldId id="288"/>
            <p14:sldId id="287"/>
          </p14:sldIdLst>
        </p14:section>
        <p14:section name="Nachspann" id="{A2511742-9487-463F-989C-8FA9788B5177}">
          <p14:sldIdLst>
            <p14:sldId id="263"/>
            <p14:sldId id="271"/>
            <p14:sldId id="272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Kernel</c:v>
                </c:pt>
                <c:pt idx="1">
                  <c:v>Synthese</c:v>
                </c:pt>
                <c:pt idx="2">
                  <c:v>Optimierung</c:v>
                </c:pt>
                <c:pt idx="3">
                  <c:v>Platzierung</c:v>
                </c:pt>
                <c:pt idx="4">
                  <c:v>Routing</c:v>
                </c:pt>
                <c:pt idx="5">
                  <c:v>Bitstream</c:v>
                </c:pt>
              </c:strCache>
            </c:strRef>
          </c:cat>
          <c:val>
            <c:numRef>
              <c:f>Tabelle1!$B$2:$B$7</c:f>
              <c:numCache>
                <c:formatCode>h\hmm\m;@</c:formatCode>
                <c:ptCount val="6"/>
                <c:pt idx="0">
                  <c:v>1.8263888888888889E-2</c:v>
                </c:pt>
                <c:pt idx="1">
                  <c:v>0.106111111111111</c:v>
                </c:pt>
                <c:pt idx="2">
                  <c:v>2.0081018518518502E-2</c:v>
                </c:pt>
                <c:pt idx="3">
                  <c:v>9.1458333333333294E-2</c:v>
                </c:pt>
                <c:pt idx="4">
                  <c:v>0.13355324074073999</c:v>
                </c:pt>
                <c:pt idx="5">
                  <c:v>3.1585648148148099E-2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0C-48AD-AE06-06EB5E2382F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float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Kernel</c:v>
                </c:pt>
                <c:pt idx="1">
                  <c:v>Synthese</c:v>
                </c:pt>
                <c:pt idx="2">
                  <c:v>Optimierung</c:v>
                </c:pt>
                <c:pt idx="3">
                  <c:v>Platzierung</c:v>
                </c:pt>
                <c:pt idx="4">
                  <c:v>Routing</c:v>
                </c:pt>
                <c:pt idx="5">
                  <c:v>Bitstream</c:v>
                </c:pt>
              </c:strCache>
            </c:strRef>
          </c:cat>
          <c:val>
            <c:numRef>
              <c:f>Tabelle1!$C$2:$C$7</c:f>
              <c:numCache>
                <c:formatCode>h\hmm\m;@</c:formatCode>
                <c:ptCount val="6"/>
                <c:pt idx="0">
                  <c:v>1.8217592592592601E-2</c:v>
                </c:pt>
                <c:pt idx="1">
                  <c:v>7.9930555555555602E-2</c:v>
                </c:pt>
                <c:pt idx="2">
                  <c:v>1.71412037037037E-2</c:v>
                </c:pt>
                <c:pt idx="3">
                  <c:v>7.6273148148148104E-2</c:v>
                </c:pt>
                <c:pt idx="4">
                  <c:v>9.9768518518518506E-2</c:v>
                </c:pt>
                <c:pt idx="5">
                  <c:v>2.27546296296296E-2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0C-48AD-AE06-06EB5E2382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9272240"/>
        <c:axId val="1734187024"/>
      </c:barChart>
      <c:catAx>
        <c:axId val="96927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34187024"/>
        <c:crosses val="autoZero"/>
        <c:auto val="1"/>
        <c:lblAlgn val="ctr"/>
        <c:lblOffset val="100"/>
        <c:noMultiLvlLbl val="0"/>
      </c:catAx>
      <c:valAx>
        <c:axId val="1734187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\hmm\m;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9272240"/>
        <c:crosses val="autoZero"/>
        <c:crossBetween val="between"/>
        <c:majorUnit val="2.08333333333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CLB</c:v>
                </c:pt>
                <c:pt idx="1">
                  <c:v>Flip-Flops</c:v>
                </c:pt>
                <c:pt idx="2">
                  <c:v>LUTs</c:v>
                </c:pt>
                <c:pt idx="3">
                  <c:v>DSPs</c:v>
                </c:pt>
                <c:pt idx="4">
                  <c:v>Block RAM</c:v>
                </c:pt>
                <c:pt idx="5">
                  <c:v>UltraRAM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82.78</c:v>
                </c:pt>
                <c:pt idx="1">
                  <c:v>17.18</c:v>
                </c:pt>
                <c:pt idx="2">
                  <c:v>47.11</c:v>
                </c:pt>
                <c:pt idx="3">
                  <c:v>88.17</c:v>
                </c:pt>
                <c:pt idx="4">
                  <c:v>4.9000000000000004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4A-40C1-B1C2-5C463F0DE85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float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CLB</c:v>
                </c:pt>
                <c:pt idx="1">
                  <c:v>Flip-Flops</c:v>
                </c:pt>
                <c:pt idx="2">
                  <c:v>LUTs</c:v>
                </c:pt>
                <c:pt idx="3">
                  <c:v>DSPs</c:v>
                </c:pt>
                <c:pt idx="4">
                  <c:v>Block RAM</c:v>
                </c:pt>
                <c:pt idx="5">
                  <c:v>UltraRAM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51.68</c:v>
                </c:pt>
                <c:pt idx="1">
                  <c:v>14.66</c:v>
                </c:pt>
                <c:pt idx="2">
                  <c:v>31.51</c:v>
                </c:pt>
                <c:pt idx="3">
                  <c:v>88.37</c:v>
                </c:pt>
                <c:pt idx="4">
                  <c:v>4.9000000000000004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4A-40C1-B1C2-5C463F0DE8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69360224"/>
        <c:axId val="1467012848"/>
      </c:barChart>
      <c:catAx>
        <c:axId val="1369360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Ressourcen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67012848"/>
        <c:crosses val="autoZero"/>
        <c:auto val="1"/>
        <c:lblAlgn val="ctr"/>
        <c:lblOffset val="100"/>
        <c:noMultiLvlLbl val="0"/>
      </c:catAx>
      <c:valAx>
        <c:axId val="1467012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Auslastug</a:t>
                </a:r>
                <a:r>
                  <a:rPr lang="de-DE" dirty="0"/>
                  <a:t> [%]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69360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4">
            <a:extLst>
              <a:ext uri="{FF2B5EF4-FFF2-40B4-BE49-F238E27FC236}">
                <a16:creationId xmlns:a16="http://schemas.microsoft.com/office/drawing/2014/main" id="{82139649-65F6-4E6C-81D6-0D510272050C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2332440" y="230040"/>
            <a:ext cx="1517040" cy="75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6DFE015B-29DB-49FE-AA43-1399B364E1D1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6FA54CED-50EA-4316-978C-0AF96FA95033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4">
            <a:extLst>
              <a:ext uri="{FF2B5EF4-FFF2-40B4-BE49-F238E27FC236}">
                <a16:creationId xmlns:a16="http://schemas.microsoft.com/office/drawing/2014/main" id="{95DEC480-0EC9-46A6-AABF-C759B92B3C18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2332440" y="230040"/>
            <a:ext cx="1517040" cy="75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92E44352-E23E-43D1-BDB1-1A60701BAF43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B52DE3E5-F0D4-4683-B19A-1993F6342CAE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EEFDB38B-42AA-4236-8713-FC2FCDDC66A8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78EB4A3F-7D29-4AA4-ADEB-15A59FF1AB2F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95EB45E2-7C95-4B99-8B60-32B0B6D33326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F66392AC-97B1-4354-A7E0-99F62267DF7A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723934E5-4D66-4AA0-B3CD-D9BA40EA4EC6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575050" y="6319797"/>
            <a:ext cx="5228128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Entwicklung eines SYCL-</a:t>
            </a:r>
            <a:r>
              <a:rPr lang="de-DE" sz="800" dirty="0" err="1">
                <a:solidFill>
                  <a:schemeClr val="bg2"/>
                </a:solidFill>
              </a:rPr>
              <a:t>Backends</a:t>
            </a:r>
            <a:r>
              <a:rPr lang="de-DE" sz="800" dirty="0">
                <a:solidFill>
                  <a:schemeClr val="bg2"/>
                </a:solidFill>
              </a:rPr>
              <a:t> für die Alpaka-Bibliothek und dessen Evaluation mit Schwerpunkt auf FPGAs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Fakultät Informatik // Seniorprofessor Dr.-Ing. habil. Rainer G. Spallek // </a:t>
            </a: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Stephan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Verteidigung der Diplomarbeit // 17.12.2019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1" name="Grafik 5">
            <a:extLst>
              <a:ext uri="{FF2B5EF4-FFF2-40B4-BE49-F238E27FC236}">
                <a16:creationId xmlns:a16="http://schemas.microsoft.com/office/drawing/2014/main" id="{D2C31C13-A40E-4578-8016-DDA979C2082B}"/>
              </a:ext>
            </a:extLst>
          </p:cNvPr>
          <p:cNvPicPr/>
          <p:nvPr userDrawn="1"/>
        </p:nvPicPr>
        <p:blipFill>
          <a:blip r:embed="rId15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1" r:id="rId9"/>
    <p:sldLayoutId id="2147483902" r:id="rId10"/>
    <p:sldLayoutId id="2147483903" r:id="rId1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26633502-0EA0-4A5A-B318-B3EA0FF7C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4" y="5073616"/>
            <a:ext cx="10438871" cy="1334525"/>
          </a:xfrm>
        </p:spPr>
        <p:txBody>
          <a:bodyPr/>
          <a:lstStyle/>
          <a:p>
            <a:r>
              <a:rPr lang="de-DE" dirty="0"/>
              <a:t>Verteidigung der Diplomarbeit // 17. Dezember 2019</a:t>
            </a:r>
          </a:p>
          <a:p>
            <a:endParaRPr lang="de-DE" dirty="0"/>
          </a:p>
          <a:p>
            <a:r>
              <a:rPr lang="de-DE" dirty="0"/>
              <a:t>Erstgutachter: Prof. </a:t>
            </a:r>
            <a:r>
              <a:rPr lang="de-DE" dirty="0" err="1"/>
              <a:t>Dr</a:t>
            </a:r>
            <a:r>
              <a:rPr lang="de-DE" dirty="0"/>
              <a:t>-Ing. habil. Rainer G. Spallek</a:t>
            </a:r>
          </a:p>
          <a:p>
            <a:r>
              <a:rPr lang="de-DE" dirty="0"/>
              <a:t>Zweitgutachter: Prof. Dr. </a:t>
            </a:r>
            <a:r>
              <a:rPr lang="de-DE" dirty="0" err="1"/>
              <a:t>rer</a:t>
            </a:r>
            <a:r>
              <a:rPr lang="de-DE" dirty="0"/>
              <a:t>. nat. Ulrich Schramm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2B6F61-F27F-4010-B237-6145696E8A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Jan Stephan</a:t>
            </a:r>
          </a:p>
          <a:p>
            <a:r>
              <a:rPr lang="de-DE" dirty="0"/>
              <a:t>Fakultät Informatik // Institut für Technische Informatik</a:t>
            </a:r>
          </a:p>
          <a:p>
            <a:r>
              <a:rPr lang="de-DE" dirty="0"/>
              <a:t>Seniorprofessor Dr.-Ing. habil. Rainer G. Spallek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E3E10DF-EF4C-465D-951F-ED14E5A7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eines SYCL-</a:t>
            </a:r>
            <a:r>
              <a:rPr lang="de-DE" dirty="0" err="1"/>
              <a:t>Backends</a:t>
            </a:r>
            <a:r>
              <a:rPr lang="de-DE" dirty="0"/>
              <a:t> für die</a:t>
            </a:r>
            <a:br>
              <a:rPr lang="de-DE" dirty="0"/>
            </a:br>
            <a:r>
              <a:rPr lang="de-DE" dirty="0"/>
              <a:t>Alpaka-Bibliothek und dessen Evaluation</a:t>
            </a:r>
            <a:br>
              <a:rPr lang="de-DE" dirty="0"/>
            </a:br>
            <a:r>
              <a:rPr lang="de-DE" dirty="0"/>
              <a:t>mit Schwerpunkt auf FPGAs</a:t>
            </a:r>
          </a:p>
        </p:txBody>
      </p:sp>
    </p:spTree>
    <p:extLst>
      <p:ext uri="{BB962C8B-B14F-4D97-AF65-F5344CB8AC3E}">
        <p14:creationId xmlns:p14="http://schemas.microsoft.com/office/powerpoint/2010/main" val="976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CCA12-41D6-4ABE-8CED-F7925EC8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  <a:br>
              <a:rPr lang="de-DE" dirty="0"/>
            </a:br>
            <a:r>
              <a:rPr lang="de-DE" b="0" dirty="0"/>
              <a:t>Programmierung // VHDL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89DE72-C6E9-4F8E-A975-D582D331C1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>
              <a:spcBef>
                <a:spcPts val="0"/>
              </a:spcBef>
            </a:pPr>
            <a:r>
              <a:rPr lang="de-DE" b="1" dirty="0">
                <a:solidFill>
                  <a:schemeClr val="tx1"/>
                </a:solidFill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Hardware-Modellierung mit VHDL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LIBRARY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ieee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ieee.std_logic_1164.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ENTITY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reg2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IS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PORT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d0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d1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load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q0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OUT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q1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OUT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);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reg2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591A0A-5863-44A3-BA70-34FA613AD7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ARCHITECTURE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beh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reg2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IS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SIGNAL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q0_s, q0_ns, q1_s, q1_ns :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BEGIN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BEGIN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′1′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THEN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q0_s &lt;=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′0′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q1_s &lt;=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′0′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ELSIF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 err="1">
                <a:solidFill>
                  <a:schemeClr val="accent3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′event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′1′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THEN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q0_s &lt;= q0_ns;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q1_s &lt;= q1_ns;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q0 &lt;= q0_s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2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q1 &lt;= q1_s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2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mux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load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q0_s, q1_s, d0, d1)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BEGIN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load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′1′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THEN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q0_ns &lt;= d0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3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q1_ns &lt;= d1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3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ELSE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q0_ns &lt;= q0_s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4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q1_ns &lt;= q1_s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4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mux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beh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24775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727E1-0EFC-4C22-AACB-3B072EF5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  <a:br>
              <a:rPr lang="de-DE" dirty="0"/>
            </a:br>
            <a:r>
              <a:rPr lang="de-DE" b="0" dirty="0"/>
              <a:t>Programmierung // High-Level-Synthese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B1886AD-F8E8-4A04-9C85-D6216C94F0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323953"/>
            <a:r>
              <a:rPr lang="de-DE" b="1" dirty="0"/>
              <a:t>High-Level-Synthese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Abstraktion der FPGA-Elemente</a:t>
            </a: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Programmierung auf algorithmischer Ebene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Festlegbare Randbedingungen</a:t>
            </a:r>
          </a:p>
          <a:p>
            <a:pPr lvl="3"/>
            <a:r>
              <a:rPr lang="de-DE" dirty="0"/>
              <a:t>Ausrollen von Schleifen</a:t>
            </a:r>
          </a:p>
          <a:p>
            <a:pPr lvl="3"/>
            <a:r>
              <a:rPr lang="de-DE" dirty="0" err="1"/>
              <a:t>Pipelining</a:t>
            </a:r>
            <a:endParaRPr lang="de-DE" dirty="0"/>
          </a:p>
          <a:p>
            <a:pPr lvl="3"/>
            <a:r>
              <a:rPr lang="de-DE" dirty="0"/>
              <a:t>Block RAM</a:t>
            </a:r>
          </a:p>
          <a:p>
            <a:pPr lvl="3"/>
            <a:r>
              <a:rPr lang="de-DE" dirty="0"/>
              <a:t>etc.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Hochsprachen</a:t>
            </a:r>
          </a:p>
          <a:p>
            <a:pPr lvl="3"/>
            <a:r>
              <a:rPr lang="de-DE" dirty="0"/>
              <a:t>C / C++ / </a:t>
            </a:r>
            <a:r>
              <a:rPr lang="de-DE" dirty="0" err="1"/>
              <a:t>SystemC</a:t>
            </a:r>
            <a:endParaRPr lang="de-DE" dirty="0"/>
          </a:p>
          <a:p>
            <a:pPr lvl="3"/>
            <a:r>
              <a:rPr lang="de-DE" dirty="0" err="1"/>
              <a:t>OpenCL</a:t>
            </a:r>
            <a:endParaRPr lang="de-DE" dirty="0"/>
          </a:p>
          <a:p>
            <a:pPr lvl="3"/>
            <a:r>
              <a:rPr lang="de-DE" b="1" dirty="0"/>
              <a:t>SYCL</a:t>
            </a:r>
            <a:r>
              <a:rPr lang="de-DE" dirty="0"/>
              <a:t> ←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294290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204C2-8F0E-4297-A418-14D28793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</p:spTree>
    <p:extLst>
      <p:ext uri="{BB962C8B-B14F-4D97-AF65-F5344CB8AC3E}">
        <p14:creationId xmlns:p14="http://schemas.microsoft.com/office/powerpoint/2010/main" val="1746513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CF9D31-72B6-48B9-A741-54E90BA1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085AE1-0825-49D7-88E2-41832D682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SYCL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[KRH19]</a:t>
            </a:r>
            <a:endParaRPr lang="de-DE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Offener Standard</a:t>
            </a:r>
          </a:p>
          <a:p>
            <a:pPr lvl="3"/>
            <a:r>
              <a:rPr lang="de-DE" dirty="0"/>
              <a:t>Einheitliche Programmierschnittstelle</a:t>
            </a:r>
          </a:p>
          <a:p>
            <a:pPr lvl="3"/>
            <a:r>
              <a:rPr lang="de-DE" dirty="0"/>
              <a:t>Implementierung durch Hardware-Hersteller oder Dritte</a:t>
            </a:r>
          </a:p>
          <a:p>
            <a:pPr lvl="3"/>
            <a:r>
              <a:rPr lang="de-DE" dirty="0"/>
              <a:t>Herstellerspezifische Erweiterungen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Basiert auf </a:t>
            </a:r>
            <a:r>
              <a:rPr lang="de-DE" dirty="0" err="1"/>
              <a:t>OpenCL</a:t>
            </a:r>
            <a:endParaRPr lang="de-DE" dirty="0"/>
          </a:p>
          <a:p>
            <a:pPr lvl="3"/>
            <a:r>
              <a:rPr lang="de-DE" dirty="0" err="1"/>
              <a:t>OpenCLs</a:t>
            </a:r>
            <a:r>
              <a:rPr lang="de-DE" dirty="0"/>
              <a:t> Konzepte und Portabilität</a:t>
            </a:r>
          </a:p>
          <a:p>
            <a:pPr lvl="3"/>
            <a:r>
              <a:rPr lang="de-DE" dirty="0"/>
              <a:t>Keine Trennung zwischen Host- und Device-Quelltext</a:t>
            </a:r>
          </a:p>
          <a:p>
            <a:pPr lvl="3"/>
            <a:r>
              <a:rPr lang="de-DE" dirty="0"/>
              <a:t>Moderne C++-Schnittstelle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Implementierungen</a:t>
            </a:r>
          </a:p>
          <a:p>
            <a:pPr lvl="3"/>
            <a:r>
              <a:rPr lang="de-DE" dirty="0" err="1"/>
              <a:t>ComputeCpp</a:t>
            </a:r>
            <a:r>
              <a:rPr lang="de-DE" dirty="0"/>
              <a:t> (Intel-CPUs, Intel-GPUs, NVIDIA-GPUs)</a:t>
            </a:r>
          </a:p>
          <a:p>
            <a:pPr lvl="3"/>
            <a:r>
              <a:rPr lang="de-DE" dirty="0"/>
              <a:t>Intel (Intel-Hardware)</a:t>
            </a:r>
          </a:p>
          <a:p>
            <a:pPr lvl="3"/>
            <a:r>
              <a:rPr lang="de-DE" b="1" dirty="0" err="1"/>
              <a:t>Xilinx</a:t>
            </a:r>
            <a:r>
              <a:rPr lang="de-DE" dirty="0"/>
              <a:t> </a:t>
            </a:r>
            <a:r>
              <a:rPr lang="de-DE" b="1" dirty="0"/>
              <a:t>(FPGAs)</a:t>
            </a:r>
          </a:p>
          <a:p>
            <a:pPr lvl="3"/>
            <a:r>
              <a:rPr lang="de-DE" dirty="0" err="1"/>
              <a:t>hipSYCL</a:t>
            </a:r>
            <a:r>
              <a:rPr lang="de-DE" dirty="0"/>
              <a:t> (AMD-GPUs, NVIDIA-GPUs), </a:t>
            </a:r>
            <a:r>
              <a:rPr lang="de-DE" dirty="0" err="1"/>
              <a:t>sycl-gtx</a:t>
            </a:r>
            <a:r>
              <a:rPr lang="de-DE" dirty="0"/>
              <a:t> (</a:t>
            </a:r>
            <a:r>
              <a:rPr lang="de-DE" dirty="0" err="1"/>
              <a:t>OpenCL</a:t>
            </a:r>
            <a:r>
              <a:rPr lang="de-DE" dirty="0"/>
              <a:t> 1.2)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BFA5594-7112-476D-B238-07BDB09AC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47" y="972177"/>
            <a:ext cx="3851441" cy="17506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C1E57F-A4BC-463A-B134-D0F58DD98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8738" y="3094386"/>
            <a:ext cx="4366661" cy="103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8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0EDEC-0FA2-4E05-A580-576AD9D2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982513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>
                        <a:lumMod val="40000"/>
                        <a:lumOff val="60000"/>
                      </a:schemeClr>
                    </a:solidFill>
                  </a:rPr>
                  <a:t>[Law+79]</a:t>
                </a:r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b="1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982513" cy="4344985"/>
              </a:xfrm>
              <a:blipFill>
                <a:blip r:embed="rId2"/>
                <a:stretch>
                  <a:fillRect l="-3058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8537FB-8AD2-4778-8B9D-7D7EE649A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4730" y="1484315"/>
            <a:ext cx="6220669" cy="4344984"/>
          </a:xfrm>
        </p:spPr>
        <p:txBody>
          <a:bodyPr/>
          <a:lstStyle/>
          <a:p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xilinx_selector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{}};</a:t>
            </a:r>
          </a:p>
          <a:p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queue.submit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([&amp;](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handler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&amp;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</a:p>
          <a:p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buf_x.get_access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mode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read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y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buf_y.get_access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mode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read_write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cgh.parallel_for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class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axpy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</a:t>
            </a:r>
          </a:p>
          <a:p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[=](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::item&lt;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work_item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{</a:t>
            </a:r>
          </a:p>
          <a:p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work_item.get_id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</a:t>
            </a:r>
          </a:p>
          <a:p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y[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 = a * x[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 + y[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];   </a:t>
            </a:r>
          </a:p>
          <a:p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}</a:t>
            </a:r>
          </a:p>
          <a:p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queue.wait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 </a:t>
            </a: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Synchronisierung</a:t>
            </a:r>
          </a:p>
        </p:txBody>
      </p:sp>
    </p:spTree>
    <p:extLst>
      <p:ext uri="{BB962C8B-B14F-4D97-AF65-F5344CB8AC3E}">
        <p14:creationId xmlns:p14="http://schemas.microsoft.com/office/powerpoint/2010/main" val="4195489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C990C-B9E7-44F7-BD88-015698CB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CBD35B5-8AA4-46A3-9EC0-53F5D3390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 dirty="0" err="1"/>
              <a:t>Xilinx</a:t>
            </a:r>
            <a:r>
              <a:rPr lang="de-DE" b="1" dirty="0"/>
              <a:t>-Erweiterungen</a:t>
            </a:r>
          </a:p>
          <a:p>
            <a:endParaRPr lang="de-DE" b="1" dirty="0"/>
          </a:p>
          <a:p>
            <a:pPr lvl="1"/>
            <a:r>
              <a:rPr lang="de-DE" dirty="0" err="1"/>
              <a:t>Dataflow</a:t>
            </a:r>
            <a:endParaRPr lang="de-DE" dirty="0"/>
          </a:p>
          <a:p>
            <a:pPr marL="71989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 err="1"/>
              <a:t>Pipelining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Speicherzerlegung / Block RAM</a:t>
            </a:r>
          </a:p>
          <a:p>
            <a:pPr lvl="3"/>
            <a:r>
              <a:rPr lang="de-DE" dirty="0" err="1"/>
              <a:t>cyclic</a:t>
            </a:r>
            <a:endParaRPr lang="de-DE" dirty="0"/>
          </a:p>
          <a:p>
            <a:pPr lvl="3"/>
            <a:r>
              <a:rPr lang="de-DE" dirty="0"/>
              <a:t>block</a:t>
            </a:r>
          </a:p>
          <a:p>
            <a:pPr lvl="3"/>
            <a:r>
              <a:rPr lang="de-DE" dirty="0" err="1"/>
              <a:t>complete</a:t>
            </a:r>
            <a:endParaRPr lang="de-DE" dirty="0"/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2B3295B-C55F-4F5E-B42B-46FF2F2BE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dataflow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([&amp;]()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func_a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    </a:t>
            </a: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x ist ein Vektor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func_b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(x);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pipeline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([&amp;]()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i = 0; i &lt;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 ++i)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/* … */</a:t>
            </a:r>
          </a:p>
          <a:p>
            <a:pPr>
              <a:spcBef>
                <a:spcPts val="0"/>
              </a:spcBef>
            </a:pP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arr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partition_array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16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 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partition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cyclic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4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&gt;&gt;{};</a:t>
            </a:r>
          </a:p>
        </p:txBody>
      </p:sp>
    </p:spTree>
    <p:extLst>
      <p:ext uri="{BB962C8B-B14F-4D97-AF65-F5344CB8AC3E}">
        <p14:creationId xmlns:p14="http://schemas.microsoft.com/office/powerpoint/2010/main" val="1326771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E294F-AA19-4415-865B-07A33E03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995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27415-AF87-400E-9947-F8C1CADB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327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A3ACE-C0B7-4683-AAEE-ED401554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1759700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63940A-AEF8-4CAB-B0A7-4D877C71E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 // Übersicht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8147F14C-452E-4C1F-BACE-D8412C50A7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20373139"/>
              </p:ext>
            </p:extLst>
          </p:nvPr>
        </p:nvGraphicFramePr>
        <p:xfrm>
          <a:off x="874713" y="2217738"/>
          <a:ext cx="1058068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0343">
                  <a:extLst>
                    <a:ext uri="{9D8B030D-6E8A-4147-A177-3AD203B41FA5}">
                      <a16:colId xmlns:a16="http://schemas.microsoft.com/office/drawing/2014/main" val="2335285420"/>
                    </a:ext>
                  </a:extLst>
                </a:gridCol>
                <a:gridCol w="5290343">
                  <a:extLst>
                    <a:ext uri="{9D8B030D-6E8A-4147-A177-3AD203B41FA5}">
                      <a16:colId xmlns:a16="http://schemas.microsoft.com/office/drawing/2014/main" val="862137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Nutzbarkeit mit Alpaka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48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ComputeCpp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(fehlerhaft)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77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Nutzbar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315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Xilinx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(fehlerhaft)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4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hipSYCL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(unvollständig)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16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sycl-gtx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(unvollständig)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80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026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B0ECE72-E635-47FB-BF41-49662E5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88A007-0378-458A-B6F4-2E25C192A2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Motivation und Ziel</a:t>
            </a:r>
          </a:p>
          <a:p>
            <a:r>
              <a:rPr lang="de-DE" b="1" dirty="0"/>
              <a:t>FPGAs als Beschleuniger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Einsatzzwecke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Programmierung</a:t>
            </a:r>
            <a:endParaRPr lang="de-DE" spc="-1" dirty="0">
              <a:latin typeface="Arial"/>
            </a:endParaRPr>
          </a:p>
          <a:p>
            <a:r>
              <a:rPr lang="de-DE" b="1" dirty="0"/>
              <a:t>Die SYCL-Spezifikation</a:t>
            </a:r>
          </a:p>
          <a:p>
            <a:r>
              <a:rPr lang="de-DE" b="1" dirty="0"/>
              <a:t>Die Alpaka-Bibliothek</a:t>
            </a:r>
          </a:p>
          <a:p>
            <a:r>
              <a:rPr lang="de-DE" b="1" dirty="0"/>
              <a:t>Implementierung des SYCL-</a:t>
            </a:r>
            <a:r>
              <a:rPr lang="de-DE" b="1" dirty="0" err="1"/>
              <a:t>Backends</a:t>
            </a:r>
            <a:endParaRPr lang="de-DE" b="1" dirty="0"/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Struktur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Probleme</a:t>
            </a:r>
            <a:endParaRPr lang="de-DE" dirty="0"/>
          </a:p>
          <a:p>
            <a:r>
              <a:rPr lang="de-DE" b="1" dirty="0"/>
              <a:t>Ergebnisse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Nutzbarkeit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Performanz</a:t>
            </a:r>
            <a:endParaRPr lang="de-DE" b="1" dirty="0"/>
          </a:p>
          <a:p>
            <a:r>
              <a:rPr lang="de-DE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738011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7FE9F0-253E-4E5C-827B-65A1E8F9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 // </a:t>
            </a:r>
            <a:r>
              <a:rPr lang="de-DE" b="0" dirty="0" err="1"/>
              <a:t>ComputeCpp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B30F56-CD45-43CE-AC78-A5C26DBAC7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Verwendete Version: </a:t>
            </a:r>
            <a:r>
              <a:rPr lang="de-DE" dirty="0" err="1"/>
              <a:t>ComputeCpp</a:t>
            </a:r>
            <a:r>
              <a:rPr lang="de-DE" dirty="0"/>
              <a:t> 1.1.5 Community Edition</a:t>
            </a:r>
          </a:p>
          <a:p>
            <a:endParaRPr lang="de-DE" b="1" dirty="0"/>
          </a:p>
          <a:p>
            <a:r>
              <a:rPr lang="de-DE" b="1" dirty="0"/>
              <a:t>Problem: Zeiger</a:t>
            </a:r>
          </a:p>
          <a:p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template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&lt;</a:t>
            </a: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typename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T&gt;</a:t>
            </a: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f(T*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 = 42;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f(&amp;x);	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</a:t>
            </a:r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f(</a:t>
            </a:r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 </a:t>
            </a:r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sycl_accessor.get_pointer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f(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	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</a:t>
            </a:r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f(__global </a:t>
            </a:r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 </a:t>
            </a:r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b="1" dirty="0">
              <a:solidFill>
                <a:schemeClr val="accent4">
                  <a:lumMod val="75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is_same_v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*, </a:t>
            </a: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decltype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)&gt;;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	// </a:t>
            </a:r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false</a:t>
            </a:r>
            <a:endParaRPr lang="de-DE" b="1" dirty="0">
              <a:solidFill>
                <a:schemeClr val="accent4">
                  <a:lumMod val="75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__global </a:t>
            </a: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 ptr2 = </a:t>
            </a: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nullptr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		// Syntaxfehler</a:t>
            </a:r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502635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48ADD-79B0-4F33-8D1F-0BE871F4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 // </a:t>
            </a:r>
            <a:r>
              <a:rPr lang="de-DE" b="0" dirty="0" err="1"/>
              <a:t>Xilinx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7C849-F1D2-4916-8AC8-5699C2E1DE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de-DE" b="1" dirty="0"/>
              <a:t>Verwendete Softwareversionen: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github.com/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triSYCL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/>
              <a:t>,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unified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next</a:t>
            </a:r>
            <a:r>
              <a:rPr lang="de-DE" dirty="0"/>
              <a:t>-Zweig, Commit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#dfb95af</a:t>
            </a:r>
            <a:endParaRPr lang="de-DE" dirty="0">
              <a:latin typeface="+mn-lt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SDAccel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2019.1</a:t>
            </a:r>
          </a:p>
          <a:p>
            <a:pPr lvl="1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XRT 2.2</a:t>
            </a:r>
          </a:p>
          <a:p>
            <a:pPr lvl="1"/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xilinx-u200-xdma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&amp;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xilinx-u200-xdma-dev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für Ubuntu 18.04 (Version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201830.2-2580015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 lvl="1"/>
            <a:endParaRPr lang="de-DE" dirty="0">
              <a:latin typeface="+mn-lt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latin typeface="+mn-lt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indent="-323953"/>
            <a:r>
              <a:rPr lang="de-DE" b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Problem #1: Mathematikfunktionen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Compiler generiert fehlerhafte Instruktionen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Manche Funktionen führen zu Compiler-Absturz</a:t>
            </a:r>
          </a:p>
          <a:p>
            <a:pPr lvl="3"/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rsqrt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(double)</a:t>
            </a:r>
          </a:p>
          <a:p>
            <a:pPr lvl="3"/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897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E1975-421D-4FB0-AEDD-D673DB70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 // </a:t>
            </a:r>
            <a:r>
              <a:rPr lang="de-DE" b="0" dirty="0" err="1"/>
              <a:t>Xilinx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799DC5-9E4B-476B-B63A-0299CDD3CB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>
                <a:ea typeface="Noto Mono" panose="020B0609030804020204" pitchFamily="49" charset="0"/>
                <a:cs typeface="Noto Mono" panose="020B0609030804020204" pitchFamily="49" charset="0"/>
              </a:rPr>
              <a:t>Problem #2: benutzerdefinierte Strukturen</a:t>
            </a:r>
          </a:p>
          <a:p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struct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coord</a:t>
            </a: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x;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y;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struct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operator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()()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{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c =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coord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{42, 42}; 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Compiler-Absturz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09363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29A3-61F6-49A0-8B61-928BF577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Performanz // Verifizierung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5D7940-F7FB-4AA4-9EAF-8E49F6F2D39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de-DE" b="1" dirty="0"/>
                  <a:t>Verifizierung des Alpaka-</a:t>
                </a:r>
                <a:r>
                  <a:rPr lang="de-DE" b="1" dirty="0" err="1"/>
                  <a:t>Backends</a:t>
                </a:r>
                <a:endParaRPr lang="de-DE" b="1" dirty="0"/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Alpaka-Programm: </a:t>
                </a:r>
                <a:r>
                  <a:rPr lang="de-DE" i="1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jungfrau-photoncounter</a:t>
                </a:r>
                <a:endParaRPr lang="de-DE" i="1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Photonenzähler für JUNGFRAU-Detektor (Paul Scherrer Institut, PSI)</a:t>
                </a:r>
              </a:p>
              <a:p>
                <a:pPr lvl="3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16 Megapixel</a:t>
                </a:r>
              </a:p>
              <a:p>
                <a:pPr lvl="3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2 Byte pro Pixel</a:t>
                </a:r>
              </a:p>
              <a:p>
                <a:pPr lvl="3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Derzeitige Frequenz: 100 Hz (3,2 GB/s)</a:t>
                </a:r>
              </a:p>
              <a:p>
                <a:pPr lvl="3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Zielfrequenz: 2,2 kHz (74 GB/s)</a:t>
                </a:r>
              </a:p>
              <a:p>
                <a:pPr marL="179973" lvl="3" indent="0">
                  <a:buNone/>
                </a:pPr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lvl="3"/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Mono" panose="020B0609030804020204" pitchFamily="49" charset="0"/>
                            </a:rPr>
                            <m:t>𝛾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b="0" i="0" smtClean="0">
                              <a:latin typeface="+mn-lt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ADC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 −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+mn-lt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Sockel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 b="0" i="0" smtClean="0">
                              <a:latin typeface="+mn-lt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Verst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+mn-lt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ä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+mn-lt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rkung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Mono" panose="020B0609030804020204" pitchFamily="49" charset="0"/>
                            </a:rPr>
                            <m:t>∙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Mono" panose="020B0609030804020204" pitchFamily="49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Mono" panose="020B0609030804020204" pitchFamily="49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Mono" panose="020B0609030804020204" pitchFamily="49" charset="0"/>
                                </a:rPr>
                                <m:t>𝛾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>
                  <a:latin typeface="+mn-lt"/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de-DE" dirty="0"/>
                  <a:t>: Anzahl der Photonen</a:t>
                </a:r>
              </a:p>
              <a:p>
                <a:pPr lvl="1"/>
                <a:r>
                  <a:rPr lang="de-DE" dirty="0"/>
                  <a:t>ADC: Messergebnis des Pixels</a:t>
                </a:r>
              </a:p>
              <a:p>
                <a:pPr lvl="1"/>
                <a:r>
                  <a:rPr lang="de-DE" dirty="0"/>
                  <a:t>Sockel: Grundrauschen des Pixels (engl. </a:t>
                </a:r>
                <a:r>
                  <a:rPr lang="de-DE" i="1" dirty="0" err="1"/>
                  <a:t>pedestal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/>
                  <a:t>Verstärkung: Signalverstärkung des Pixels (engl. </a:t>
                </a:r>
                <a:r>
                  <a:rPr lang="de-DE" i="1" dirty="0" err="1"/>
                  <a:t>gain</a:t>
                </a:r>
                <a:r>
                  <a:rPr lang="de-DE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de-DE" dirty="0"/>
                  <a:t>: Photonenenergie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5D7940-F7FB-4AA4-9EAF-8E49F6F2D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152" t="-1403" b="-21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466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F9217-4D86-475E-B0FD-9AC52B1C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Performanz // Verifizierung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88AE4D-4EF2-44E4-878D-D377585CDC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659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2744A-A95B-4473-B79D-9B4A39FD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Performanz // </a:t>
            </a:r>
            <a:r>
              <a:rPr lang="de-DE" b="0" dirty="0" err="1"/>
              <a:t>Compile</a:t>
            </a:r>
            <a:r>
              <a:rPr lang="de-DE" b="0" dirty="0"/>
              <a:t>-Zeit</a:t>
            </a:r>
            <a:br>
              <a:rPr lang="de-DE" dirty="0"/>
            </a:b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43370A92-BBE0-463B-AEB8-A448442012EB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81035833"/>
              </p:ext>
            </p:extLst>
          </p:nvPr>
        </p:nvGraphicFramePr>
        <p:xfrm>
          <a:off x="874713" y="1484313"/>
          <a:ext cx="10580687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71391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9E9AF-6566-4F12-9DDF-F42897F8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Performanz // Ressourcenverbrauch</a:t>
            </a:r>
          </a:p>
        </p:txBody>
      </p:sp>
      <p:pic>
        <p:nvPicPr>
          <p:cNvPr id="5" name="Inhaltsplatzhalter 4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EE202A97-1766-4AC9-9125-F17367A4670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555" y="1256506"/>
            <a:ext cx="1514455" cy="4368390"/>
          </a:xfrm>
        </p:spPr>
      </p:pic>
      <p:pic>
        <p:nvPicPr>
          <p:cNvPr id="7" name="Grafik 6" descr="Ein Bild, das Gebäude, Tür enthält.&#10;&#10;Automatisch generierte Beschreibung">
            <a:extLst>
              <a:ext uri="{FF2B5EF4-FFF2-40B4-BE49-F238E27FC236}">
                <a16:creationId xmlns:a16="http://schemas.microsoft.com/office/drawing/2014/main" id="{7DF108CC-AA4D-4816-8202-7B7737D4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35" y="1256506"/>
            <a:ext cx="1506342" cy="436839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3497DC6-4D97-4070-80EF-2958987EC18C}"/>
              </a:ext>
            </a:extLst>
          </p:cNvPr>
          <p:cNvSpPr txBox="1"/>
          <p:nvPr/>
        </p:nvSpPr>
        <p:spPr>
          <a:xfrm>
            <a:off x="10587870" y="5663462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float</a:t>
            </a:r>
            <a:endParaRPr lang="de-DE" sz="16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38F8FC9-066D-470A-A599-0715C520C89A}"/>
              </a:ext>
            </a:extLst>
          </p:cNvPr>
          <p:cNvSpPr txBox="1"/>
          <p:nvPr/>
        </p:nvSpPr>
        <p:spPr>
          <a:xfrm>
            <a:off x="8726026" y="5681837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endParaRPr lang="de-DE" sz="16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EF606420-3536-46F5-9E21-29824AB73E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442175"/>
              </p:ext>
            </p:extLst>
          </p:nvPr>
        </p:nvGraphicFramePr>
        <p:xfrm>
          <a:off x="802334" y="1274881"/>
          <a:ext cx="6973123" cy="4576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1172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0B685-C72C-4587-A177-DD6F5612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889771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9BC3F-45EB-4800-9AF8-5F0E85F3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</p:spTree>
    <p:extLst>
      <p:ext uri="{BB962C8B-B14F-4D97-AF65-F5344CB8AC3E}">
        <p14:creationId xmlns:p14="http://schemas.microsoft.com/office/powerpoint/2010/main" val="1996922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97F3D1-B1FD-41EC-A83B-CD77B988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7F881A-13A8-4FC7-B6DF-94FE331CB1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</a:t>
            </a:r>
            <a:r>
              <a:rPr lang="de-DE" dirty="0" err="1"/>
              <a:t>Ama</a:t>
            </a:r>
            <a:r>
              <a:rPr lang="de-DE" dirty="0"/>
              <a:t>]	Amazon Web Services, Inc. </a:t>
            </a:r>
            <a:r>
              <a:rPr lang="de-DE" i="1" dirty="0"/>
              <a:t>Amazon EC2 F1-Instances</a:t>
            </a:r>
            <a:r>
              <a:rPr lang="de-DE" dirty="0"/>
              <a:t>. URL: https://aws.amazon.com/de/ec2/instance-	</a:t>
            </a:r>
            <a:r>
              <a:rPr lang="de-DE" dirty="0" err="1"/>
              <a:t>types</a:t>
            </a:r>
            <a:r>
              <a:rPr lang="de-DE" dirty="0"/>
              <a:t>/f1/ (besucht am 22.11.2019)</a:t>
            </a:r>
          </a:p>
          <a:p>
            <a:r>
              <a:rPr lang="de-DE" dirty="0"/>
              <a:t>[Chu+18]	Eric Chung u.a. „</a:t>
            </a:r>
            <a:r>
              <a:rPr lang="de-DE" dirty="0" err="1"/>
              <a:t>Serving</a:t>
            </a:r>
            <a:r>
              <a:rPr lang="de-DE" dirty="0"/>
              <a:t> DNNs in Real Time at Datacenter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Project </a:t>
            </a:r>
            <a:r>
              <a:rPr lang="de-DE" dirty="0" err="1"/>
              <a:t>Brainwave</a:t>
            </a:r>
            <a:r>
              <a:rPr lang="de-DE" dirty="0"/>
              <a:t>“. In: </a:t>
            </a:r>
            <a:r>
              <a:rPr lang="de-DE" i="1" dirty="0"/>
              <a:t>IEEE Micro</a:t>
            </a:r>
            <a:r>
              <a:rPr lang="de-DE" dirty="0"/>
              <a:t> 	Jahrgang 38. Ausgabe 2 (März 2018), S.  8 – 20. DOI: 10.1109/MM.2018.022071131</a:t>
            </a:r>
          </a:p>
          <a:p>
            <a:r>
              <a:rPr lang="de-DE" dirty="0"/>
              <a:t>[Di+17]	Lorenzo Di Tucci u.a. „The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CAD Frameworks in </a:t>
            </a:r>
            <a:r>
              <a:rPr lang="de-DE" dirty="0" err="1"/>
              <a:t>Heterogeneous</a:t>
            </a:r>
            <a:r>
              <a:rPr lang="de-DE" dirty="0"/>
              <a:t> FPGA-</a:t>
            </a:r>
            <a:r>
              <a:rPr lang="de-DE" dirty="0" err="1"/>
              <a:t>Based</a:t>
            </a:r>
            <a:r>
              <a:rPr lang="de-DE" dirty="0"/>
              <a:t> Cloud Systems“. In: 	IEEE 35th International Conference on Computer Design. Nov. 2017, S. 423 – 426. DOI: 	10.1109/ICCD.2017.75</a:t>
            </a:r>
          </a:p>
          <a:p>
            <a:r>
              <a:rPr lang="de-DE" dirty="0"/>
              <a:t>[Fir+18]	Daniel Firestone u.a. „Azure </a:t>
            </a:r>
            <a:r>
              <a:rPr lang="de-DE" dirty="0" err="1"/>
              <a:t>Accelerated</a:t>
            </a:r>
            <a:r>
              <a:rPr lang="de-DE" dirty="0"/>
              <a:t> Networking: </a:t>
            </a:r>
            <a:r>
              <a:rPr lang="de-DE" dirty="0" err="1"/>
              <a:t>SmartNICs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Public Cloud“. In: </a:t>
            </a:r>
            <a:r>
              <a:rPr lang="de-DE" i="1" dirty="0"/>
              <a:t>15th USENIX 	Symposium on </a:t>
            </a:r>
            <a:r>
              <a:rPr lang="de-DE" i="1" dirty="0" err="1"/>
              <a:t>Networked</a:t>
            </a:r>
            <a:r>
              <a:rPr lang="de-DE" i="1" dirty="0"/>
              <a:t> Systems Design and Implementation</a:t>
            </a:r>
            <a:r>
              <a:rPr lang="de-DE" dirty="0"/>
              <a:t>. Apr. 2018, S. 51 – 64.</a:t>
            </a:r>
          </a:p>
          <a:p>
            <a:r>
              <a:rPr lang="de-DE" dirty="0"/>
              <a:t>[Fow+18]	Jeremy </a:t>
            </a:r>
            <a:r>
              <a:rPr lang="de-DE" dirty="0" err="1"/>
              <a:t>Fowers</a:t>
            </a:r>
            <a:r>
              <a:rPr lang="de-DE" dirty="0"/>
              <a:t> u.a. „A </a:t>
            </a:r>
            <a:r>
              <a:rPr lang="de-DE" dirty="0" err="1"/>
              <a:t>Configurable</a:t>
            </a:r>
            <a:r>
              <a:rPr lang="de-DE" dirty="0"/>
              <a:t> Cloud-</a:t>
            </a:r>
            <a:r>
              <a:rPr lang="de-DE" dirty="0" err="1"/>
              <a:t>Scale</a:t>
            </a:r>
            <a:r>
              <a:rPr lang="de-DE" dirty="0"/>
              <a:t> DNN </a:t>
            </a:r>
            <a:r>
              <a:rPr lang="de-DE" dirty="0" err="1"/>
              <a:t>Processor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Real-Time AI“. In: </a:t>
            </a:r>
            <a:r>
              <a:rPr lang="de-DE" i="1" dirty="0"/>
              <a:t>Proceedings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45th Annual International Symposium on Computer Architecture</a:t>
            </a:r>
            <a:r>
              <a:rPr lang="de-DE" dirty="0"/>
              <a:t>. Juni 2018, S. 1 – 14. DOI: 	10.1109/ISCA.2018.00012</a:t>
            </a:r>
          </a:p>
          <a:p>
            <a:r>
              <a:rPr lang="de-DE" dirty="0"/>
              <a:t>[HS10]	Charles Hawkins und </a:t>
            </a:r>
            <a:r>
              <a:rPr lang="de-DE" dirty="0" err="1"/>
              <a:t>Jaume</a:t>
            </a:r>
            <a:r>
              <a:rPr lang="de-DE" dirty="0"/>
              <a:t> Segura. </a:t>
            </a:r>
            <a:r>
              <a:rPr lang="de-DE" i="1" dirty="0" err="1"/>
              <a:t>Introduction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Modern Digital Electronics.</a:t>
            </a:r>
            <a:r>
              <a:rPr lang="de-DE" dirty="0"/>
              <a:t> </a:t>
            </a:r>
            <a:r>
              <a:rPr lang="de-DE" dirty="0" err="1"/>
              <a:t>Preliminary</a:t>
            </a:r>
            <a:r>
              <a:rPr lang="de-DE" dirty="0"/>
              <a:t> Edition. 	</a:t>
            </a:r>
            <a:r>
              <a:rPr lang="de-DE" dirty="0" err="1"/>
              <a:t>SciTech</a:t>
            </a:r>
            <a:r>
              <a:rPr lang="de-DE" dirty="0"/>
              <a:t> Publishing, Inc., 2010. ISBN: 978-1-891-12107-4</a:t>
            </a:r>
          </a:p>
        </p:txBody>
      </p:sp>
    </p:spTree>
    <p:extLst>
      <p:ext uri="{BB962C8B-B14F-4D97-AF65-F5344CB8AC3E}">
        <p14:creationId xmlns:p14="http://schemas.microsoft.com/office/powerpoint/2010/main" val="697007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245B31E-1647-4BDA-A4EB-C6AB077C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Ziel</a:t>
            </a:r>
          </a:p>
        </p:txBody>
      </p:sp>
    </p:spTree>
    <p:extLst>
      <p:ext uri="{BB962C8B-B14F-4D97-AF65-F5344CB8AC3E}">
        <p14:creationId xmlns:p14="http://schemas.microsoft.com/office/powerpoint/2010/main" val="713948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D400D-3AF4-47AE-AE0F-5D254DFD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EF5166-C4E9-4731-A577-092F327C47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[KRH19]	Ronan </a:t>
            </a:r>
            <a:r>
              <a:rPr lang="de-DE" dirty="0" err="1"/>
              <a:t>Keryell</a:t>
            </a:r>
            <a:r>
              <a:rPr lang="de-DE" dirty="0"/>
              <a:t>, Maria </a:t>
            </a:r>
            <a:r>
              <a:rPr lang="de-DE" dirty="0" err="1"/>
              <a:t>Rovatsou</a:t>
            </a:r>
            <a:r>
              <a:rPr lang="de-DE" dirty="0"/>
              <a:t> und Lee Howes, Hrsg. </a:t>
            </a:r>
            <a:r>
              <a:rPr lang="de-DE" i="1" dirty="0"/>
              <a:t>SYCL™ </a:t>
            </a:r>
            <a:r>
              <a:rPr lang="de-DE" i="1" dirty="0" err="1"/>
              <a:t>Specification</a:t>
            </a:r>
            <a:r>
              <a:rPr lang="de-DE" dirty="0"/>
              <a:t>. 9450 SW Gemini Drive 	#45043, </a:t>
            </a:r>
            <a:r>
              <a:rPr lang="de-DE" dirty="0" err="1"/>
              <a:t>Beaverton</a:t>
            </a:r>
            <a:r>
              <a:rPr lang="de-DE" dirty="0"/>
              <a:t>, OR 97008-6018, Vereinigte Staaten von Amerika, April 2019.</a:t>
            </a:r>
          </a:p>
          <a:p>
            <a:r>
              <a:rPr lang="de-DE" dirty="0"/>
              <a:t>[Law+79]	Charles L. Lawson u.a. „Basic Linear Algebra Subprograms </a:t>
            </a:r>
            <a:r>
              <a:rPr lang="de-DE" dirty="0" err="1"/>
              <a:t>for</a:t>
            </a:r>
            <a:r>
              <a:rPr lang="de-DE" dirty="0"/>
              <a:t> Fortran </a:t>
            </a:r>
            <a:r>
              <a:rPr lang="de-DE" dirty="0" err="1"/>
              <a:t>Usage</a:t>
            </a:r>
            <a:r>
              <a:rPr lang="de-DE" dirty="0"/>
              <a:t>“. In: </a:t>
            </a:r>
            <a:r>
              <a:rPr lang="de-DE" i="1" dirty="0"/>
              <a:t>ACM Transactions on 	</a:t>
            </a:r>
            <a:r>
              <a:rPr lang="de-DE" i="1" dirty="0" err="1"/>
              <a:t>Mathematical</a:t>
            </a:r>
            <a:r>
              <a:rPr lang="de-DE" i="1" dirty="0"/>
              <a:t> Software</a:t>
            </a:r>
            <a:r>
              <a:rPr lang="de-DE" dirty="0"/>
              <a:t> Jahrgang 5. Ausgabe 3 (September 1979), S. 308 – 323. DOI: 	10.1145/355841.355847</a:t>
            </a:r>
          </a:p>
          <a:p>
            <a:r>
              <a:rPr lang="de-DE" dirty="0"/>
              <a:t>[Xil19a]	</a:t>
            </a:r>
            <a:r>
              <a:rPr lang="de-DE" dirty="0" err="1"/>
              <a:t>Xilinx</a:t>
            </a:r>
            <a:r>
              <a:rPr lang="de-DE" dirty="0"/>
              <a:t>, Inc. </a:t>
            </a:r>
            <a:r>
              <a:rPr lang="de-DE" i="1" dirty="0" err="1"/>
              <a:t>Alveo</a:t>
            </a:r>
            <a:r>
              <a:rPr lang="de-DE" i="1" dirty="0"/>
              <a:t> U200 and U250 Data Center </a:t>
            </a:r>
            <a:r>
              <a:rPr lang="de-DE" i="1" dirty="0" err="1"/>
              <a:t>Accelerator</a:t>
            </a:r>
            <a:r>
              <a:rPr lang="de-DE" i="1" dirty="0"/>
              <a:t> Cards Data Sheet</a:t>
            </a:r>
            <a:r>
              <a:rPr lang="de-DE" dirty="0"/>
              <a:t>. DS962 (v1.1). </a:t>
            </a:r>
            <a:r>
              <a:rPr lang="de-DE" dirty="0" err="1"/>
              <a:t>Xilinx</a:t>
            </a:r>
            <a:r>
              <a:rPr lang="de-DE" dirty="0"/>
              <a:t>, Inc. 2100 	</a:t>
            </a:r>
            <a:r>
              <a:rPr lang="de-DE" dirty="0" err="1"/>
              <a:t>Logic</a:t>
            </a:r>
            <a:r>
              <a:rPr lang="de-DE" dirty="0"/>
              <a:t> Drive, San Jose, CA 95124, Vereinigte Staaten von Amerika, Juni 2019.</a:t>
            </a:r>
          </a:p>
        </p:txBody>
      </p:sp>
    </p:spTree>
    <p:extLst>
      <p:ext uri="{BB962C8B-B14F-4D97-AF65-F5344CB8AC3E}">
        <p14:creationId xmlns:p14="http://schemas.microsoft.com/office/powerpoint/2010/main" val="2943853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172E715-0F2B-46AC-9834-11B8E1CD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6DB20FFD-410A-443A-AE66-29D73739EC4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26" y="2331759"/>
            <a:ext cx="653863" cy="737805"/>
          </a:xfrm>
        </p:spPr>
      </p:pic>
      <p:pic>
        <p:nvPicPr>
          <p:cNvPr id="5" name="Grafik 4" descr="Ein Bild, das sitzend, Tisch, Uhr, schwarz enthält.&#10;&#10;Automatisch generierte Beschreibung">
            <a:extLst>
              <a:ext uri="{FF2B5EF4-FFF2-40B4-BE49-F238E27FC236}">
                <a16:creationId xmlns:a16="http://schemas.microsoft.com/office/drawing/2014/main" id="{1D7BA9D8-5313-46F9-91F8-BA6593B63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54" y="3308869"/>
            <a:ext cx="2073611" cy="207361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92C8BDB-1C5F-4171-8908-063CCF8DD04F}"/>
              </a:ext>
            </a:extLst>
          </p:cNvPr>
          <p:cNvSpPr txBox="1"/>
          <p:nvPr/>
        </p:nvSpPr>
        <p:spPr>
          <a:xfrm>
            <a:off x="4387294" y="5436613"/>
            <a:ext cx="20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nvidia.com/de-de/design-</a:t>
            </a:r>
            <a:r>
              <a:rPr lang="de-DE" sz="800" dirty="0" err="1">
                <a:solidFill>
                  <a:schemeClr val="bg1"/>
                </a:solidFill>
              </a:rPr>
              <a:t>visualization</a:t>
            </a:r>
            <a:r>
              <a:rPr lang="de-DE" sz="800" dirty="0">
                <a:solidFill>
                  <a:schemeClr val="bg1"/>
                </a:solidFill>
              </a:rPr>
              <a:t>/</a:t>
            </a:r>
          </a:p>
          <a:p>
            <a:r>
              <a:rPr lang="de-DE" sz="800" dirty="0" err="1">
                <a:solidFill>
                  <a:schemeClr val="bg1"/>
                </a:solidFill>
              </a:rPr>
              <a:t>technologies</a:t>
            </a:r>
            <a:r>
              <a:rPr lang="de-DE" sz="800" dirty="0">
                <a:solidFill>
                  <a:schemeClr val="bg1"/>
                </a:solidFill>
              </a:rPr>
              <a:t>/turing-architecture/</a:t>
            </a:r>
          </a:p>
        </p:txBody>
      </p:sp>
      <p:pic>
        <p:nvPicPr>
          <p:cNvPr id="7" name="Grafik 6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6BD86C5D-D77A-47AE-B7A6-24EA00DE4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2" y="3305345"/>
            <a:ext cx="3116824" cy="208065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A9D28E6-F61A-4A17-96E8-291937AA22F4}"/>
              </a:ext>
            </a:extLst>
          </p:cNvPr>
          <p:cNvSpPr txBox="1"/>
          <p:nvPr/>
        </p:nvSpPr>
        <p:spPr>
          <a:xfrm>
            <a:off x="819512" y="5436613"/>
            <a:ext cx="3236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newsroom.intel.de/news-releases/intel-announces-worlds-best-</a:t>
            </a:r>
          </a:p>
          <a:p>
            <a:r>
              <a:rPr lang="en-US" sz="800" dirty="0">
                <a:solidFill>
                  <a:schemeClr val="bg1"/>
                </a:solidFill>
              </a:rPr>
              <a:t>gaming-processor-new-9th-gen-intel-core-i9-9900k</a:t>
            </a:r>
            <a:endParaRPr lang="de-DE" sz="800" dirty="0">
              <a:solidFill>
                <a:schemeClr val="bg1"/>
              </a:solidFill>
            </a:endParaRPr>
          </a:p>
        </p:txBody>
      </p:sp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237FA34-29C3-470A-9C20-9AE6BD48D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1" y="1475620"/>
            <a:ext cx="2032929" cy="684401"/>
          </a:xfrm>
          <a:prstGeom prst="rect">
            <a:avLst/>
          </a:prstGeom>
        </p:spPr>
      </p:pic>
      <p:pic>
        <p:nvPicPr>
          <p:cNvPr id="14" name="Grafik 1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D0AC2B2-1301-4969-9209-1EEE04FAF4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39" y="2408943"/>
            <a:ext cx="2032929" cy="66291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04E9220E-C763-4923-94B5-26D474F086FC}"/>
              </a:ext>
            </a:extLst>
          </p:cNvPr>
          <p:cNvSpPr/>
          <p:nvPr/>
        </p:nvSpPr>
        <p:spPr>
          <a:xfrm>
            <a:off x="895054" y="2185128"/>
            <a:ext cx="5545511" cy="7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25AD5EE-4313-4B3C-AA6A-F484D94E3E90}"/>
              </a:ext>
            </a:extLst>
          </p:cNvPr>
          <p:cNvSpPr/>
          <p:nvPr/>
        </p:nvSpPr>
        <p:spPr>
          <a:xfrm>
            <a:off x="895054" y="3145838"/>
            <a:ext cx="5545511" cy="7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CED8208-5F46-430F-BC37-51B4791BE2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884" y="3306534"/>
            <a:ext cx="2200503" cy="207594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6DA7217-C85D-49FA-B6BC-1FCBC1E3C46D}"/>
              </a:ext>
            </a:extLst>
          </p:cNvPr>
          <p:cNvSpPr txBox="1"/>
          <p:nvPr/>
        </p:nvSpPr>
        <p:spPr>
          <a:xfrm>
            <a:off x="8774884" y="5390446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de.farnell.com/</a:t>
            </a:r>
            <a:r>
              <a:rPr lang="de-DE" sz="800" dirty="0" err="1">
                <a:solidFill>
                  <a:schemeClr val="bg1"/>
                </a:solidFill>
              </a:rPr>
              <a:t>xilinx</a:t>
            </a:r>
            <a:r>
              <a:rPr lang="de-DE" sz="800" dirty="0">
                <a:solidFill>
                  <a:schemeClr val="bg1"/>
                </a:solidFill>
              </a:rPr>
              <a:t>/xcvu13p-l2figd2104e/</a:t>
            </a:r>
          </a:p>
          <a:p>
            <a:r>
              <a:rPr lang="de-DE" sz="800" dirty="0">
                <a:solidFill>
                  <a:schemeClr val="bg1"/>
                </a:solidFill>
              </a:rPr>
              <a:t>fpga-virtex-ultrascale-fcbga-2104/</a:t>
            </a:r>
            <a:r>
              <a:rPr lang="de-DE" sz="800" dirty="0" err="1">
                <a:solidFill>
                  <a:schemeClr val="bg1"/>
                </a:solidFill>
              </a:rPr>
              <a:t>dp</a:t>
            </a:r>
            <a:r>
              <a:rPr lang="de-DE" sz="800" dirty="0">
                <a:solidFill>
                  <a:schemeClr val="bg1"/>
                </a:solidFill>
              </a:rPr>
              <a:t>/3132220</a:t>
            </a:r>
          </a:p>
        </p:txBody>
      </p:sp>
      <p:pic>
        <p:nvPicPr>
          <p:cNvPr id="23" name="Grafik 22" descr="Ein Bild, das Uhr enthält.&#10;&#10;Automatisch generierte Beschreibung">
            <a:extLst>
              <a:ext uri="{FF2B5EF4-FFF2-40B4-BE49-F238E27FC236}">
                <a16:creationId xmlns:a16="http://schemas.microsoft.com/office/drawing/2014/main" id="{F412B03C-5F31-48C1-8239-A7273EA30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210" y="2264838"/>
            <a:ext cx="806636" cy="806636"/>
          </a:xfrm>
          <a:prstGeom prst="rect">
            <a:avLst/>
          </a:prstGeom>
        </p:spPr>
      </p:pic>
      <p:pic>
        <p:nvPicPr>
          <p:cNvPr id="24" name="Grafik 2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7E05C810-7FF2-4BC5-A1F4-00E0E948F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004" y="2286659"/>
            <a:ext cx="1850942" cy="8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61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4D0799-665D-4752-9B06-5B912C60C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graphicFrame>
        <p:nvGraphicFramePr>
          <p:cNvPr id="24" name="Tabelle 24">
            <a:extLst>
              <a:ext uri="{FF2B5EF4-FFF2-40B4-BE49-F238E27FC236}">
                <a16:creationId xmlns:a16="http://schemas.microsoft.com/office/drawing/2014/main" id="{F68F9563-2096-40A9-BA80-B37855A5250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93565835"/>
              </p:ext>
            </p:extLst>
          </p:nvPr>
        </p:nvGraphicFramePr>
        <p:xfrm>
          <a:off x="874712" y="2316480"/>
          <a:ext cx="1058068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6895">
                  <a:extLst>
                    <a:ext uri="{9D8B030D-6E8A-4147-A177-3AD203B41FA5}">
                      <a16:colId xmlns:a16="http://schemas.microsoft.com/office/drawing/2014/main" val="2700764332"/>
                    </a:ext>
                  </a:extLst>
                </a:gridCol>
                <a:gridCol w="3526895">
                  <a:extLst>
                    <a:ext uri="{9D8B030D-6E8A-4147-A177-3AD203B41FA5}">
                      <a16:colId xmlns:a16="http://schemas.microsoft.com/office/drawing/2014/main" val="4149378260"/>
                    </a:ext>
                  </a:extLst>
                </a:gridCol>
                <a:gridCol w="3526895">
                  <a:extLst>
                    <a:ext uri="{9D8B030D-6E8A-4147-A177-3AD203B41FA5}">
                      <a16:colId xmlns:a16="http://schemas.microsoft.com/office/drawing/2014/main" val="229786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CPU /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FPGA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ASIC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31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Allzweck-Hardware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Spezialisierte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Spezialisierte 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50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Günstig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Günstig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Teuer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43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Nicht taktgenau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Taktgenau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Taktgenau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965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Nicht anpassbar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Anpassbar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anpassbar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30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Schnell 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Langsam (MHz)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Schnell (GHz)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366766"/>
                  </a:ext>
                </a:extLst>
              </a:tr>
            </a:tbl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DACBFA33-3B5C-46C6-B35D-CED11C2229FD}"/>
              </a:ext>
            </a:extLst>
          </p:cNvPr>
          <p:cNvSpPr txBox="1"/>
          <p:nvPr/>
        </p:nvSpPr>
        <p:spPr>
          <a:xfrm>
            <a:off x="4371133" y="5239859"/>
            <a:ext cx="3587842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→ Niedrige bis mittlere Stückzahlen</a:t>
            </a:r>
          </a:p>
          <a:p>
            <a:r>
              <a:rPr lang="de-DE" sz="1600" dirty="0"/>
              <a:t>→ Latenzkritische Probleme</a:t>
            </a:r>
          </a:p>
        </p:txBody>
      </p:sp>
    </p:spTree>
    <p:extLst>
      <p:ext uri="{BB962C8B-B14F-4D97-AF65-F5344CB8AC3E}">
        <p14:creationId xmlns:p14="http://schemas.microsoft.com/office/powerpoint/2010/main" val="4047887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A3217-4521-46A9-B65F-E2AE4E91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67BEFF-F9A9-4103-A0E3-5845173E69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1989" lvl="1" indent="0">
              <a:spcBef>
                <a:spcPts val="1200"/>
              </a:spcBef>
              <a:buNone/>
            </a:pPr>
            <a:r>
              <a:rPr lang="de-DE" b="1" dirty="0"/>
              <a:t>Untersuchung des SYCL-Standards</a:t>
            </a:r>
          </a:p>
          <a:p>
            <a:pPr lvl="1"/>
            <a:r>
              <a:rPr lang="de-DE" dirty="0"/>
              <a:t>Existierende Implementierungen</a:t>
            </a:r>
          </a:p>
          <a:p>
            <a:pPr lvl="1"/>
            <a:r>
              <a:rPr lang="de-DE" dirty="0"/>
              <a:t>Nutzbarkeit</a:t>
            </a:r>
          </a:p>
          <a:p>
            <a:pPr lvl="1"/>
            <a:r>
              <a:rPr lang="de-DE" dirty="0"/>
              <a:t>FPGA-Schwerpunkt</a:t>
            </a:r>
          </a:p>
          <a:p>
            <a:pPr marL="179973" lvl="3" indent="0">
              <a:buNone/>
            </a:pPr>
            <a:endParaRPr lang="de-DE" dirty="0"/>
          </a:p>
          <a:p>
            <a:pPr marL="71989" lvl="1" indent="0">
              <a:spcBef>
                <a:spcPts val="1200"/>
              </a:spcBef>
              <a:buNone/>
            </a:pPr>
            <a:r>
              <a:rPr lang="de-DE" b="1" dirty="0"/>
              <a:t>Entwicklung eines Alpaka-SYCL-</a:t>
            </a:r>
            <a:r>
              <a:rPr lang="de-DE" b="1" dirty="0" err="1"/>
              <a:t>Backends</a:t>
            </a:r>
            <a:endParaRPr lang="de-DE" b="1" dirty="0"/>
          </a:p>
          <a:p>
            <a:pPr lvl="1"/>
            <a:r>
              <a:rPr lang="de-DE" dirty="0"/>
              <a:t>Analyse der Schwierigkeiten und Unzulänglichkeiten</a:t>
            </a:r>
          </a:p>
          <a:p>
            <a:pPr lvl="1"/>
            <a:r>
              <a:rPr lang="de-DE" dirty="0"/>
              <a:t>Einschätzung der Leistungsfähigkeit</a:t>
            </a:r>
          </a:p>
          <a:p>
            <a:pPr lvl="1"/>
            <a:r>
              <a:rPr lang="de-DE" dirty="0"/>
              <a:t>Verifizierung durch reale Anwendung</a:t>
            </a:r>
          </a:p>
        </p:txBody>
      </p:sp>
    </p:spTree>
    <p:extLst>
      <p:ext uri="{BB962C8B-B14F-4D97-AF65-F5344CB8AC3E}">
        <p14:creationId xmlns:p14="http://schemas.microsoft.com/office/powerpoint/2010/main" val="679164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1560C56-408A-4C50-B6E6-8C2CD8A0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</a:p>
        </p:txBody>
      </p:sp>
    </p:spTree>
    <p:extLst>
      <p:ext uri="{BB962C8B-B14F-4D97-AF65-F5344CB8AC3E}">
        <p14:creationId xmlns:p14="http://schemas.microsoft.com/office/powerpoint/2010/main" val="3697576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4177B93-582F-4614-8E21-FEC721B9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64A50FC4-785D-42CA-A294-4A625062C7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5656" y="1446990"/>
            <a:ext cx="10580688" cy="4344987"/>
          </a:xfrm>
        </p:spPr>
        <p:txBody>
          <a:bodyPr anchor="ctr"/>
          <a:lstStyle/>
          <a:p>
            <a:pPr marL="71989" lvl="1" indent="0">
              <a:buNone/>
            </a:pPr>
            <a:r>
              <a:rPr lang="de-DE" b="1" dirty="0"/>
              <a:t>Aufbau</a:t>
            </a:r>
          </a:p>
          <a:p>
            <a:pPr lvl="1"/>
            <a:r>
              <a:rPr lang="de-DE" dirty="0"/>
              <a:t>Logikzellen mit geringer Komplexität</a:t>
            </a:r>
          </a:p>
          <a:p>
            <a:pPr lvl="1"/>
            <a:r>
              <a:rPr lang="de-DE" dirty="0"/>
              <a:t>Regelmäßige spaltenweise Feldstruktur</a:t>
            </a:r>
          </a:p>
          <a:p>
            <a:pPr lvl="1"/>
            <a:r>
              <a:rPr lang="de-DE" dirty="0"/>
              <a:t>Programmierbare Verdrahtungen</a:t>
            </a:r>
          </a:p>
          <a:p>
            <a:pPr lvl="1"/>
            <a:r>
              <a:rPr lang="de-DE" dirty="0"/>
              <a:t>Puffer für Ein- und Ausgabe (I/O)</a:t>
            </a:r>
          </a:p>
          <a:p>
            <a:pPr lvl="1"/>
            <a:r>
              <a:rPr lang="de-DE" dirty="0"/>
              <a:t>Weitere Elemente (Speicher, </a:t>
            </a:r>
            <a:r>
              <a:rPr lang="de-DE" dirty="0" err="1"/>
              <a:t>Multiplizierer</a:t>
            </a:r>
            <a:r>
              <a:rPr lang="de-DE" dirty="0"/>
              <a:t>, …)</a:t>
            </a:r>
          </a:p>
          <a:p>
            <a:endParaRPr lang="de-DE" dirty="0"/>
          </a:p>
          <a:p>
            <a:r>
              <a:rPr lang="de-DE" b="1" dirty="0"/>
              <a:t>Moderne FPGAs</a:t>
            </a:r>
            <a:r>
              <a:rPr lang="de-DE" dirty="0"/>
              <a:t> (</a:t>
            </a:r>
            <a:r>
              <a:rPr lang="de-DE" dirty="0" err="1"/>
              <a:t>Xilinx</a:t>
            </a:r>
            <a:r>
              <a:rPr lang="de-DE" dirty="0"/>
              <a:t> </a:t>
            </a:r>
            <a:r>
              <a:rPr lang="de-DE" dirty="0" err="1"/>
              <a:t>Virtex</a:t>
            </a:r>
            <a:r>
              <a:rPr lang="de-DE" dirty="0"/>
              <a:t> </a:t>
            </a:r>
            <a:r>
              <a:rPr lang="de-DE" dirty="0" err="1"/>
              <a:t>UltraScale</a:t>
            </a:r>
            <a:r>
              <a:rPr lang="de-DE" dirty="0"/>
              <a:t>+)</a:t>
            </a:r>
            <a:endParaRPr lang="de-DE" b="1" dirty="0"/>
          </a:p>
          <a:p>
            <a:pPr lvl="1"/>
            <a:r>
              <a:rPr lang="de-DE" i="1" dirty="0" err="1"/>
              <a:t>Configurable</a:t>
            </a:r>
            <a:r>
              <a:rPr lang="de-DE" i="1" dirty="0"/>
              <a:t> </a:t>
            </a:r>
            <a:r>
              <a:rPr lang="de-DE" i="1" dirty="0" err="1"/>
              <a:t>logic</a:t>
            </a:r>
            <a:r>
              <a:rPr lang="de-DE" i="1" dirty="0"/>
              <a:t> block </a:t>
            </a:r>
            <a:r>
              <a:rPr lang="de-DE" dirty="0"/>
              <a:t>(CLB)</a:t>
            </a:r>
          </a:p>
          <a:p>
            <a:pPr lvl="1"/>
            <a:r>
              <a:rPr lang="de-DE" i="1" dirty="0"/>
              <a:t>Input/</a:t>
            </a:r>
            <a:r>
              <a:rPr lang="de-DE" i="1" dirty="0" err="1"/>
              <a:t>output</a:t>
            </a:r>
            <a:r>
              <a:rPr lang="de-DE" i="1" dirty="0"/>
              <a:t> block </a:t>
            </a:r>
            <a:r>
              <a:rPr lang="de-DE" dirty="0"/>
              <a:t>(IOB)</a:t>
            </a:r>
          </a:p>
          <a:p>
            <a:pPr lvl="1"/>
            <a:r>
              <a:rPr lang="de-DE" dirty="0"/>
              <a:t>Block RAM (36 </a:t>
            </a:r>
            <a:r>
              <a:rPr lang="de-DE" dirty="0" err="1"/>
              <a:t>kbit</a:t>
            </a:r>
            <a:r>
              <a:rPr lang="de-DE" dirty="0"/>
              <a:t>, paralleler Zugriff)</a:t>
            </a:r>
          </a:p>
          <a:p>
            <a:pPr lvl="1"/>
            <a:r>
              <a:rPr lang="de-DE" dirty="0" err="1"/>
              <a:t>UltraRAM</a:t>
            </a:r>
            <a:r>
              <a:rPr lang="de-DE" dirty="0"/>
              <a:t> (288 </a:t>
            </a:r>
            <a:r>
              <a:rPr lang="de-DE" dirty="0" err="1"/>
              <a:t>kbit</a:t>
            </a:r>
            <a:r>
              <a:rPr lang="de-DE" dirty="0"/>
              <a:t>, kein paralleler Zugriff)</a:t>
            </a:r>
          </a:p>
          <a:p>
            <a:pPr lvl="1"/>
            <a:r>
              <a:rPr lang="de-DE" i="1" dirty="0"/>
              <a:t>Digital </a:t>
            </a:r>
            <a:r>
              <a:rPr lang="de-DE" i="1" dirty="0" err="1"/>
              <a:t>signal</a:t>
            </a:r>
            <a:r>
              <a:rPr lang="de-DE" i="1" dirty="0"/>
              <a:t> </a:t>
            </a:r>
            <a:r>
              <a:rPr lang="de-DE" i="1" dirty="0" err="1"/>
              <a:t>processor</a:t>
            </a:r>
            <a:r>
              <a:rPr lang="de-DE" i="1" dirty="0"/>
              <a:t> </a:t>
            </a:r>
            <a:r>
              <a:rPr lang="de-DE" dirty="0"/>
              <a:t>(DSP)</a:t>
            </a:r>
          </a:p>
          <a:p>
            <a:pPr lvl="1"/>
            <a:r>
              <a:rPr lang="de-DE" i="1" dirty="0"/>
              <a:t>Clock </a:t>
            </a:r>
            <a:r>
              <a:rPr lang="de-DE" i="1" dirty="0" err="1"/>
              <a:t>management</a:t>
            </a:r>
            <a:r>
              <a:rPr lang="de-DE" i="1" dirty="0"/>
              <a:t> </a:t>
            </a:r>
            <a:r>
              <a:rPr lang="de-DE" i="1" dirty="0" err="1"/>
              <a:t>tile</a:t>
            </a:r>
            <a:r>
              <a:rPr lang="de-DE" i="1" dirty="0"/>
              <a:t> </a:t>
            </a:r>
            <a:r>
              <a:rPr lang="de-DE" dirty="0"/>
              <a:t>(CMT)</a:t>
            </a:r>
          </a:p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4200F31-8D94-418D-96B5-C0771E41F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1143" y="688181"/>
            <a:ext cx="5103796" cy="510379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62E29B4-250F-479E-894E-F70DF4C59A1D}"/>
              </a:ext>
            </a:extLst>
          </p:cNvPr>
          <p:cNvSpPr txBox="1"/>
          <p:nvPr/>
        </p:nvSpPr>
        <p:spPr>
          <a:xfrm>
            <a:off x="8188548" y="5791977"/>
            <a:ext cx="12089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Nach [HS10], S. 10-14</a:t>
            </a:r>
          </a:p>
        </p:txBody>
      </p:sp>
    </p:spTree>
    <p:extLst>
      <p:ext uri="{BB962C8B-B14F-4D97-AF65-F5344CB8AC3E}">
        <p14:creationId xmlns:p14="http://schemas.microsoft.com/office/powerpoint/2010/main" val="3590238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2553C-2C73-4011-86B5-8D38864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  <a:br>
              <a:rPr lang="de-DE" dirty="0"/>
            </a:br>
            <a:r>
              <a:rPr lang="de-DE" b="0" dirty="0"/>
              <a:t>Einsatzzwecke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55AB8BB-4BFC-4868-B68A-794BDEC867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Schaltungsentwurf</a:t>
            </a:r>
          </a:p>
          <a:p>
            <a:pPr lvl="3"/>
            <a:r>
              <a:rPr lang="de-DE" i="1" dirty="0"/>
              <a:t>Rapid </a:t>
            </a:r>
            <a:r>
              <a:rPr lang="de-DE" i="1" dirty="0" err="1"/>
              <a:t>prototyping</a:t>
            </a:r>
            <a:r>
              <a:rPr lang="de-DE" dirty="0"/>
              <a:t> für integrierte Schaltkreise</a:t>
            </a:r>
            <a:endParaRPr lang="de-DE" i="1" dirty="0"/>
          </a:p>
          <a:p>
            <a:pPr lvl="3"/>
            <a:r>
              <a:rPr lang="de-DE" dirty="0"/>
              <a:t>Einfache Fehlerbehebung</a:t>
            </a:r>
          </a:p>
          <a:p>
            <a:pPr marL="179973" lvl="3" indent="0">
              <a:buNone/>
            </a:pPr>
            <a:endParaRPr lang="de-DE" dirty="0"/>
          </a:p>
          <a:p>
            <a:pPr lvl="1"/>
            <a:r>
              <a:rPr lang="de-DE" dirty="0"/>
              <a:t>Schaltkreise in kleiner Stückzahl</a:t>
            </a:r>
          </a:p>
          <a:p>
            <a:pPr lvl="3"/>
            <a:r>
              <a:rPr lang="de-DE" dirty="0"/>
              <a:t>Einstiegskosten geringer als bei ASICs</a:t>
            </a:r>
          </a:p>
          <a:p>
            <a:pPr lvl="3"/>
            <a:r>
              <a:rPr lang="de-DE" dirty="0"/>
              <a:t>Höhere Kosten pro Stück bei größeren Produktionsvolumen</a:t>
            </a:r>
          </a:p>
          <a:p>
            <a:pPr marL="179973" lvl="3" indent="0">
              <a:buNone/>
            </a:pPr>
            <a:endParaRPr lang="de-DE" dirty="0"/>
          </a:p>
          <a:p>
            <a:pPr lvl="1"/>
            <a:r>
              <a:rPr lang="de-DE" dirty="0"/>
              <a:t>Microsoft: Inferenz tiefer neuraler Netzwerke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[Fow+18, Chu+18]</a:t>
            </a:r>
          </a:p>
          <a:p>
            <a:pPr lvl="3"/>
            <a:r>
              <a:rPr lang="de-DE" dirty="0"/>
              <a:t>Trainierte Netzwerke als Schaltung</a:t>
            </a:r>
          </a:p>
          <a:p>
            <a:pPr marL="179973" lvl="3" indent="0">
              <a:buNone/>
            </a:pPr>
            <a:endParaRPr lang="de-DE" dirty="0"/>
          </a:p>
          <a:p>
            <a:pPr lvl="1"/>
            <a:r>
              <a:rPr lang="de-DE" dirty="0"/>
              <a:t>Microsoft: FPGAs als Netzwerkkarten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[Fir+18]</a:t>
            </a:r>
          </a:p>
          <a:p>
            <a:pPr lvl="1"/>
            <a:endParaRPr lang="de-DE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de-DE" dirty="0"/>
              <a:t>Amazon: FPGA-Cloud-Instanzen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[</a:t>
            </a:r>
            <a:r>
              <a:rPr lang="de-DE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Ama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]</a:t>
            </a:r>
          </a:p>
          <a:p>
            <a:pPr lvl="3"/>
            <a:r>
              <a:rPr lang="de-DE" dirty="0"/>
              <a:t>FPGAs als Beschleuniger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[Di+17]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396976"/>
      </p:ext>
    </p:extLst>
  </p:cSld>
  <p:clrMapOvr>
    <a:masterClrMapping/>
  </p:clrMapOvr>
</p:sld>
</file>

<file path=ppt/theme/theme1.xml><?xml version="1.0" encoding="utf-8"?>
<a:theme xmlns:a="http://schemas.openxmlformats.org/drawingml/2006/main" name="TUD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_16zu9" id="{AF11F882-30FE-4A46-9C6A-A7F2BDD738A6}" vid="{FCB74DED-D8F6-462B-B52D-3D62395D5CF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TUD_16zu9</Template>
  <TotalTime>0</TotalTime>
  <Words>1301</Words>
  <Application>Microsoft Office PowerPoint</Application>
  <PresentationFormat>Breitbild</PresentationFormat>
  <Paragraphs>335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Open Sans</vt:lpstr>
      <vt:lpstr>Cambria Math</vt:lpstr>
      <vt:lpstr>Noto Mono</vt:lpstr>
      <vt:lpstr>Arial</vt:lpstr>
      <vt:lpstr>Symbol</vt:lpstr>
      <vt:lpstr>TUD_16zu9</vt:lpstr>
      <vt:lpstr>Entwicklung eines SYCL-Backends für die Alpaka-Bibliothek und dessen Evaluation mit Schwerpunkt auf FPGAs</vt:lpstr>
      <vt:lpstr>Gliederung</vt:lpstr>
      <vt:lpstr>Motivation und Ziel</vt:lpstr>
      <vt:lpstr>Motivation</vt:lpstr>
      <vt:lpstr>Motivation</vt:lpstr>
      <vt:lpstr>Ziel</vt:lpstr>
      <vt:lpstr>FPGAs als Beschleuniger</vt:lpstr>
      <vt:lpstr>FPGAs als Beschleuniger</vt:lpstr>
      <vt:lpstr>FPGAs als Beschleuniger Einsatzzwecke</vt:lpstr>
      <vt:lpstr>FPGAs als Beschleuniger Programmierung // VHDL</vt:lpstr>
      <vt:lpstr>FPGAs als Beschleuniger Programmierung // High-Level-Synthese</vt:lpstr>
      <vt:lpstr>Die SYCL-Spezifikation</vt:lpstr>
      <vt:lpstr>Die SYCL-Spezifikation</vt:lpstr>
      <vt:lpstr>Die SYCL-Spezifikation</vt:lpstr>
      <vt:lpstr>Die SYCL-Spezifikation</vt:lpstr>
      <vt:lpstr>Die Alpaka-Bibliothek </vt:lpstr>
      <vt:lpstr>Implementierung des SYCL-Backends</vt:lpstr>
      <vt:lpstr>Ergebnisse</vt:lpstr>
      <vt:lpstr>Ergebnisse Nutzbarkeit // Übersicht</vt:lpstr>
      <vt:lpstr>Ergebnisse Nutzbarkeit // ComputeCpp</vt:lpstr>
      <vt:lpstr>Ergebnisse Nutzbarkeit // Xilinx</vt:lpstr>
      <vt:lpstr>Ergebnisse Nutzbarkeit // Xilinx</vt:lpstr>
      <vt:lpstr>Ergebnisse Performanz // Verifizierung</vt:lpstr>
      <vt:lpstr>Ergebnisse Performanz // Verifizierung</vt:lpstr>
      <vt:lpstr>Ergebnisse Performanz // Compile-Zeit </vt:lpstr>
      <vt:lpstr>Ergebnisse Performanz // Ressourcenverbrauch</vt:lpstr>
      <vt:lpstr>Fazit</vt:lpstr>
      <vt:lpstr>Literatur</vt:lpstr>
      <vt:lpstr>Literatur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Entwicklung eines SYCL-Backends für die Alpaka-Bibliothek und dessen Evaluation mit Schwerpunkt auf FPGAs</dc:title>
  <dc:creator>Jan Stephan</dc:creator>
  <cp:lastModifiedBy>Jan Stephan</cp:lastModifiedBy>
  <cp:revision>206</cp:revision>
  <dcterms:created xsi:type="dcterms:W3CDTF">2019-12-03T11:44:30Z</dcterms:created>
  <dcterms:modified xsi:type="dcterms:W3CDTF">2019-12-10T23:06:21Z</dcterms:modified>
</cp:coreProperties>
</file>